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9" r:id="rId10"/>
    <p:sldId id="267" r:id="rId11"/>
    <p:sldId id="268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52"/>
    <p:restoredTop sz="94695"/>
  </p:normalViewPr>
  <p:slideViewPr>
    <p:cSldViewPr snapToGrid="0" snapToObjects="1">
      <p:cViewPr>
        <p:scale>
          <a:sx n="83" d="100"/>
          <a:sy n="83" d="100"/>
        </p:scale>
        <p:origin x="1360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svg>
</file>

<file path=ppt/media/image21.gi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transition_*() defines how the data should be spread out and how it relates to itself across time.</a:t>
            </a:r>
          </a:p>
          <a:p>
            <a:r>
              <a:t>view_*() defines how the positional scales should change along the animation.</a:t>
            </a:r>
          </a:p>
          <a:p>
            <a:r>
              <a:t>shadow_*() defines how data from other points in time should be presented in the given point in time.</a:t>
            </a:r>
          </a:p>
          <a:p>
            <a:r>
              <a:t>enter_*()/exit_*() defines how new data should appear and how old data should disappear during the course of the animation.</a:t>
            </a:r>
          </a:p>
          <a:p>
            <a:r>
              <a:t>ease_aes() defines how different aesthetics should be eased during transitions.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3564B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3564B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3564B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3564B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3564B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3564B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3564B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3564B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3564B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S0140-6736(18)32335-3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oi.org/10.1016/S0140-6736(18)32335-3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animaniacs.gif" descr="animaniacs.gi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11628" y="1884483"/>
            <a:ext cx="5581544" cy="4353605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with…"/>
          <p:cNvSpPr txBox="1"/>
          <p:nvPr/>
        </p:nvSpPr>
        <p:spPr>
          <a:xfrm>
            <a:off x="4828857" y="6320833"/>
            <a:ext cx="3347086" cy="163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5000">
                <a:solidFill>
                  <a:srgbClr val="3564B0"/>
                </a:solidFill>
              </a:defRPr>
            </a:pPr>
            <a:r>
              <a:t>with </a:t>
            </a:r>
          </a:p>
          <a:p>
            <a:pPr>
              <a:defRPr sz="5000">
                <a:solidFill>
                  <a:srgbClr val="3564B0"/>
                </a:solidFill>
              </a:defRPr>
            </a:pPr>
            <a:r>
              <a:rPr i="1"/>
              <a:t>gganimate</a:t>
            </a:r>
          </a:p>
        </p:txBody>
      </p:sp>
      <p:sp>
        <p:nvSpPr>
          <p:cNvPr id="121" name="Become"/>
          <p:cNvSpPr txBox="1"/>
          <p:nvPr/>
        </p:nvSpPr>
        <p:spPr>
          <a:xfrm>
            <a:off x="5193347" y="943857"/>
            <a:ext cx="261810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3564B0"/>
                </a:solidFill>
              </a:defRPr>
            </a:lvl1pPr>
          </a:lstStyle>
          <a:p>
            <a:r>
              <a:t>Become</a:t>
            </a:r>
          </a:p>
        </p:txBody>
      </p:sp>
      <p:sp>
        <p:nvSpPr>
          <p:cNvPr id="122" name="Peter Kamerman"/>
          <p:cNvSpPr txBox="1"/>
          <p:nvPr/>
        </p:nvSpPr>
        <p:spPr>
          <a:xfrm>
            <a:off x="309219" y="8494424"/>
            <a:ext cx="3394762" cy="585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5E5E5E"/>
                </a:solidFill>
              </a:defRPr>
            </a:lvl1pPr>
          </a:lstStyle>
          <a:p>
            <a:r>
              <a:t>Peter Kamerman</a:t>
            </a:r>
          </a:p>
        </p:txBody>
      </p:sp>
      <p:grpSp>
        <p:nvGrpSpPr>
          <p:cNvPr id="125" name="Group"/>
          <p:cNvGrpSpPr/>
          <p:nvPr/>
        </p:nvGrpSpPr>
        <p:grpSpPr>
          <a:xfrm>
            <a:off x="11376882" y="8244912"/>
            <a:ext cx="1376236" cy="1439739"/>
            <a:chOff x="0" y="0"/>
            <a:chExt cx="1376235" cy="1439737"/>
          </a:xfrm>
        </p:grpSpPr>
        <p:pic>
          <p:nvPicPr>
            <p:cNvPr id="123" name="satRdayLogo-square.png" descr="satRdayLogo-squar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4398" y="0"/>
              <a:ext cx="1247439" cy="12474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4" name="Joburg 2019"/>
            <p:cNvSpPr txBox="1"/>
            <p:nvPr/>
          </p:nvSpPr>
          <p:spPr>
            <a:xfrm>
              <a:off x="-1" y="1077700"/>
              <a:ext cx="1376237" cy="3620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700">
                  <a:solidFill>
                    <a:srgbClr val="5E5E5E"/>
                  </a:solidFill>
                </a:defRPr>
              </a:lvl1pPr>
            </a:lstStyle>
            <a:p>
              <a:r>
                <a:t>Joburg 2019</a:t>
              </a:r>
            </a:p>
          </p:txBody>
        </p:sp>
      </p:grpSp>
      <p:pic>
        <p:nvPicPr>
          <p:cNvPr id="126" name="globe-colour.png" descr="globe-colou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17014" y="9103514"/>
            <a:ext cx="523086" cy="523086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www.painblogr.org"/>
          <p:cNvSpPr txBox="1"/>
          <p:nvPr/>
        </p:nvSpPr>
        <p:spPr>
          <a:xfrm>
            <a:off x="3341369" y="9165413"/>
            <a:ext cx="2232661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5E5E5E"/>
                </a:solidFill>
              </a:defRPr>
            </a:lvl1pPr>
          </a:lstStyle>
          <a:p>
            <a:r>
              <a:t>www.painblogr.org</a:t>
            </a:r>
          </a:p>
        </p:txBody>
      </p:sp>
      <p:sp>
        <p:nvSpPr>
          <p:cNvPr id="128" name="@painblogR"/>
          <p:cNvSpPr txBox="1"/>
          <p:nvPr/>
        </p:nvSpPr>
        <p:spPr>
          <a:xfrm>
            <a:off x="926337" y="9165413"/>
            <a:ext cx="1474725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5E5E5E"/>
                </a:solidFill>
              </a:defRPr>
            </a:lvl1pPr>
          </a:lstStyle>
          <a:p>
            <a:r>
              <a:t>@painblogR</a:t>
            </a:r>
          </a:p>
        </p:txBody>
      </p:sp>
      <p:pic>
        <p:nvPicPr>
          <p:cNvPr id="129" name="twitter.png" descr="twitter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01543" y="9013743"/>
            <a:ext cx="702629" cy="702629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ource: gfycat.com (Animaniacs)"/>
          <p:cNvSpPr txBox="1"/>
          <p:nvPr/>
        </p:nvSpPr>
        <p:spPr>
          <a:xfrm rot="21600000">
            <a:off x="9989629" y="53562"/>
            <a:ext cx="2951418" cy="32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500"/>
              </a:lnSpc>
              <a:defRPr sz="1500" b="0">
                <a:solidFill>
                  <a:srgbClr val="5E5E5E"/>
                </a:solidFill>
              </a:defRPr>
            </a:pPr>
            <a:r>
              <a:rPr b="1"/>
              <a:t>Source: </a:t>
            </a:r>
            <a:r>
              <a:t>gfycat.com (Animaniacs)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ransition_reveal + ggrepel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181051"/>
          </a:xfrm>
          <a:prstGeom prst="rect">
            <a:avLst/>
          </a:prstGeom>
        </p:spPr>
        <p:txBody>
          <a:bodyPr/>
          <a:lstStyle/>
          <a:p>
            <a:pPr>
              <a:defRPr sz="6000"/>
            </a:pPr>
            <a:r>
              <a:t>transition_reveal +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ggrepel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7387106-E9E6-0A41-9A3D-1610BB4DAE2E}"/>
              </a:ext>
            </a:extLst>
          </p:cNvPr>
          <p:cNvGrpSpPr/>
          <p:nvPr/>
        </p:nvGrpSpPr>
        <p:grpSpPr>
          <a:xfrm>
            <a:off x="1502114" y="1563351"/>
            <a:ext cx="9504830" cy="7936249"/>
            <a:chOff x="1502114" y="1563351"/>
            <a:chExt cx="9504830" cy="7936249"/>
          </a:xfrm>
        </p:grpSpPr>
        <p:pic>
          <p:nvPicPr>
            <p:cNvPr id="198" name="transition_reveal.gif" descr="transition_reveal.gif"/>
            <p:cNvPicPr>
              <a:picLocks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576870" y="1563351"/>
              <a:ext cx="8430074" cy="737631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E67B7DD-49B6-AC4A-8100-31B4A53757FE}"/>
                </a:ext>
              </a:extLst>
            </p:cNvPr>
            <p:cNvSpPr/>
            <p:nvPr/>
          </p:nvSpPr>
          <p:spPr>
            <a:xfrm>
              <a:off x="2849175" y="8394369"/>
              <a:ext cx="5281034" cy="1105231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7DD87A0-C49D-5649-B54F-91574B87BBAA}"/>
                </a:ext>
              </a:extLst>
            </p:cNvPr>
            <p:cNvSpPr/>
            <p:nvPr/>
          </p:nvSpPr>
          <p:spPr>
            <a:xfrm>
              <a:off x="2290617" y="1835312"/>
              <a:ext cx="1010606" cy="7366117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58C9DAE-4162-FA4D-9891-49DB7DCB7733}"/>
                </a:ext>
              </a:extLst>
            </p:cNvPr>
            <p:cNvSpPr txBox="1"/>
            <p:nvPr/>
          </p:nvSpPr>
          <p:spPr>
            <a:xfrm rot="16200000">
              <a:off x="-913932" y="4251359"/>
              <a:ext cx="5488682" cy="656590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DALY per 100k population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34BD23-2B55-6045-B10D-4421B6C17D04}"/>
                </a:ext>
              </a:extLst>
            </p:cNvPr>
            <p:cNvSpPr txBox="1"/>
            <p:nvPr/>
          </p:nvSpPr>
          <p:spPr>
            <a:xfrm>
              <a:off x="6704930" y="8843010"/>
              <a:ext cx="1077219" cy="656590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Year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295F7C1-22D7-974E-91F5-8A26C016C5B7}"/>
                </a:ext>
              </a:extLst>
            </p:cNvPr>
            <p:cNvSpPr txBox="1"/>
            <p:nvPr/>
          </p:nvSpPr>
          <p:spPr>
            <a:xfrm>
              <a:off x="5621094" y="8394370"/>
              <a:ext cx="904094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2010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F6EA069-3AC2-9A46-A617-C61FEA2820CD}"/>
                </a:ext>
              </a:extLst>
            </p:cNvPr>
            <p:cNvSpPr txBox="1"/>
            <p:nvPr/>
          </p:nvSpPr>
          <p:spPr>
            <a:xfrm>
              <a:off x="4277595" y="8394466"/>
              <a:ext cx="904094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2000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2AEFB3-CA00-7048-8EFA-28635839C06A}"/>
                </a:ext>
              </a:extLst>
            </p:cNvPr>
            <p:cNvSpPr txBox="1"/>
            <p:nvPr/>
          </p:nvSpPr>
          <p:spPr>
            <a:xfrm>
              <a:off x="6960261" y="8394369"/>
              <a:ext cx="904094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2020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B127C4F-B4A0-EA4A-944A-F4D22563CA85}"/>
                </a:ext>
              </a:extLst>
            </p:cNvPr>
            <p:cNvSpPr txBox="1"/>
            <p:nvPr/>
          </p:nvSpPr>
          <p:spPr>
            <a:xfrm>
              <a:off x="2397128" y="3667884"/>
              <a:ext cx="904094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3000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8BDFCD8-BDA8-7B4F-B909-25FEA110AA76}"/>
                </a:ext>
              </a:extLst>
            </p:cNvPr>
            <p:cNvSpPr txBox="1"/>
            <p:nvPr/>
          </p:nvSpPr>
          <p:spPr>
            <a:xfrm>
              <a:off x="2397128" y="7405485"/>
              <a:ext cx="904094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800" b="0" dirty="0">
                  <a:latin typeface="Arial" panose="020B0604020202020204" pitchFamily="34" charset="0"/>
                  <a:cs typeface="Arial" panose="020B0604020202020204" pitchFamily="34" charset="0"/>
                </a:rPr>
                <a:t>1000</a:t>
              </a:r>
              <a:endPara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Neue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7AE90B7-68C6-AB40-872B-A534C9206491}"/>
                </a:ext>
              </a:extLst>
            </p:cNvPr>
            <p:cNvSpPr txBox="1"/>
            <p:nvPr/>
          </p:nvSpPr>
          <p:spPr>
            <a:xfrm>
              <a:off x="2397128" y="5572914"/>
              <a:ext cx="904094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800" b="0" dirty="0">
                  <a:latin typeface="Arial" panose="020B0604020202020204" pitchFamily="34" charset="0"/>
                  <a:cs typeface="Arial" panose="020B0604020202020204" pitchFamily="34" charset="0"/>
                </a:rPr>
                <a:t>2000</a:t>
              </a:r>
              <a:endPara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Neue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FBD04F3-DE8E-534B-88BB-9453F6B96369}"/>
                </a:ext>
              </a:extLst>
            </p:cNvPr>
            <p:cNvSpPr txBox="1"/>
            <p:nvPr/>
          </p:nvSpPr>
          <p:spPr>
            <a:xfrm>
              <a:off x="2397128" y="1835313"/>
              <a:ext cx="904094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4000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F15CA94-9C70-B04D-AA40-688C885C90E4}"/>
                </a:ext>
              </a:extLst>
            </p:cNvPr>
            <p:cNvSpPr txBox="1"/>
            <p:nvPr/>
          </p:nvSpPr>
          <p:spPr>
            <a:xfrm>
              <a:off x="2934097" y="8394370"/>
              <a:ext cx="904094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1990</a:t>
              </a:r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animaniacs.gif" descr="animaniacs.gi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7400" y="1710037"/>
            <a:ext cx="6350000" cy="4953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3" name="Group"/>
          <p:cNvGrpSpPr/>
          <p:nvPr/>
        </p:nvGrpSpPr>
        <p:grpSpPr>
          <a:xfrm>
            <a:off x="2036838" y="7191006"/>
            <a:ext cx="8931124" cy="1493237"/>
            <a:chOff x="0" y="0"/>
            <a:chExt cx="8931122" cy="1493236"/>
          </a:xfrm>
        </p:grpSpPr>
        <p:sp>
          <p:nvSpPr>
            <p:cNvPr id="201" name="Scripts and data to reproduce animated plots…"/>
            <p:cNvSpPr txBox="1"/>
            <p:nvPr/>
          </p:nvSpPr>
          <p:spPr>
            <a:xfrm>
              <a:off x="1595678" y="294040"/>
              <a:ext cx="7335445" cy="90515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>
                <a:defRPr sz="2600">
                  <a:solidFill>
                    <a:srgbClr val="5E5E5E"/>
                  </a:solidFill>
                </a:defRPr>
              </a:pPr>
              <a:r>
                <a:t>Scripts and data to reproduce animated plots</a:t>
              </a:r>
            </a:p>
            <a:p>
              <a:pPr algn="l">
                <a:defRPr sz="2600" b="0" i="1">
                  <a:solidFill>
                    <a:srgbClr val="5E5E5E"/>
                  </a:solidFill>
                </a:defRPr>
              </a:pPr>
              <a:r>
                <a:t>kamermanpr/satRday2019</a:t>
              </a:r>
            </a:p>
          </p:txBody>
        </p:sp>
        <p:pic>
          <p:nvPicPr>
            <p:cNvPr id="202" name="github-logo.png" descr="github-logo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493237" cy="14932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he templat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18105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The template</a:t>
            </a:r>
          </a:p>
        </p:txBody>
      </p:sp>
      <p:grpSp>
        <p:nvGrpSpPr>
          <p:cNvPr id="141" name="Group"/>
          <p:cNvGrpSpPr/>
          <p:nvPr/>
        </p:nvGrpSpPr>
        <p:grpSpPr>
          <a:xfrm>
            <a:off x="584200" y="1329023"/>
            <a:ext cx="11836306" cy="8269415"/>
            <a:chOff x="0" y="0"/>
            <a:chExt cx="11836304" cy="8269413"/>
          </a:xfrm>
        </p:grpSpPr>
        <p:pic>
          <p:nvPicPr>
            <p:cNvPr id="133" name="Screenshot 2019-03-28 at 11.06.25.png" descr="Screenshot 2019-03-28 at 11.06.25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94" y="0"/>
              <a:ext cx="11836212" cy="77601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4" name="GBD 2017 DALYs and HALE Collaborators. Lancet 392:1859–1922, 2018. doi: 10.1016/S0140-6736(18)32335-3"/>
            <p:cNvSpPr txBox="1"/>
            <p:nvPr/>
          </p:nvSpPr>
          <p:spPr>
            <a:xfrm>
              <a:off x="0" y="7944739"/>
              <a:ext cx="9597771" cy="3246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457200">
                <a:lnSpc>
                  <a:spcPts val="3500"/>
                </a:lnSpc>
                <a:defRPr sz="1500" b="0">
                  <a:solidFill>
                    <a:srgbClr val="5E5E5E"/>
                  </a:solidFill>
                </a:defRPr>
              </a:pPr>
              <a:r>
                <a:t>GBD 2017 DALYs and HALE Collaborators. </a:t>
              </a:r>
              <a:r>
                <a:rPr i="1"/>
                <a:t>Lancet</a:t>
              </a:r>
              <a:r>
                <a:t> </a:t>
              </a:r>
              <a:r>
                <a:rPr b="1"/>
                <a:t>392</a:t>
              </a:r>
              <a:r>
                <a:t>:1859–1922, 2018. doi: </a:t>
              </a:r>
              <a:r>
                <a:rPr>
                  <a:hlinkClick r:id="rId3"/>
                </a:rPr>
                <a:t>10.1016/S0140-6736(18)32335-3</a:t>
              </a:r>
            </a:p>
          </p:txBody>
        </p:sp>
        <p:pic>
          <p:nvPicPr>
            <p:cNvPr id="135" name="Screenshot 2019-04-04 at 07.20.01.png" descr="Screenshot 2019-04-04 at 07.20.01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12349" y="2917383"/>
              <a:ext cx="1943101" cy="3683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6" name="Screenshot 2019-04-04 at 07.20.16.png" descr="Screenshot 2019-04-04 at 07.20.16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2653262" y="2718672"/>
              <a:ext cx="1879601" cy="36098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7" name="Screenshot 2019-04-04 at 07.20.31.png" descr="Screenshot 2019-04-04 at 07.20.31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7557164" y="2204523"/>
              <a:ext cx="1905001" cy="3683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8" name="Rectangle"/>
            <p:cNvSpPr/>
            <p:nvPr/>
          </p:nvSpPr>
          <p:spPr>
            <a:xfrm>
              <a:off x="151403" y="2938176"/>
              <a:ext cx="1816101" cy="339415"/>
            </a:xfrm>
            <a:prstGeom prst="rect">
              <a:avLst/>
            </a:prstGeom>
            <a:noFill/>
            <a:ln w="635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39" name="Rectangle"/>
            <p:cNvSpPr/>
            <p:nvPr/>
          </p:nvSpPr>
          <p:spPr>
            <a:xfrm>
              <a:off x="7595264" y="2218966"/>
              <a:ext cx="1841501" cy="339415"/>
            </a:xfrm>
            <a:prstGeom prst="rect">
              <a:avLst/>
            </a:prstGeom>
            <a:noFill/>
            <a:ln w="635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40" name="Rectangle"/>
            <p:cNvSpPr/>
            <p:nvPr/>
          </p:nvSpPr>
          <p:spPr>
            <a:xfrm>
              <a:off x="2685012" y="2729457"/>
              <a:ext cx="1816101" cy="339414"/>
            </a:xfrm>
            <a:prstGeom prst="rect">
              <a:avLst/>
            </a:prstGeom>
            <a:noFill/>
            <a:ln w="635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he data sourc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18105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The data source</a:t>
            </a:r>
          </a:p>
        </p:txBody>
      </p:sp>
      <p:sp>
        <p:nvSpPr>
          <p:cNvPr id="144" name="Source: http://ghdx.healthdata.org/gbd-results-tool"/>
          <p:cNvSpPr txBox="1"/>
          <p:nvPr/>
        </p:nvSpPr>
        <p:spPr>
          <a:xfrm>
            <a:off x="609600" y="9261062"/>
            <a:ext cx="4516184" cy="32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500"/>
              </a:lnSpc>
              <a:defRPr sz="1500" b="0">
                <a:solidFill>
                  <a:srgbClr val="5E5E5E"/>
                </a:solidFill>
              </a:defRPr>
            </a:pPr>
            <a:r>
              <a:rPr b="1"/>
              <a:t>Source: </a:t>
            </a:r>
            <a:r>
              <a:t>http://ghdx.healthdata.org/gbd-results-tool</a:t>
            </a:r>
          </a:p>
        </p:txBody>
      </p:sp>
      <p:pic>
        <p:nvPicPr>
          <p:cNvPr id="145" name="Screenshot 2019-03-28 at 11.56.29.png" descr="Screenshot 2019-03-28 at 11.56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2000" y="1527396"/>
            <a:ext cx="10800800" cy="76413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What I go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18105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What I got</a:t>
            </a:r>
          </a:p>
        </p:txBody>
      </p:sp>
      <p:sp>
        <p:nvSpPr>
          <p:cNvPr id="149" name="Source: GBD 2017 DALYs and HALE Collaborators. Lancet 392:1859–1922, 2018. doi: 10.1016/S0140-6736(18)32335-3"/>
          <p:cNvSpPr txBox="1"/>
          <p:nvPr/>
        </p:nvSpPr>
        <p:spPr>
          <a:xfrm>
            <a:off x="584200" y="9273762"/>
            <a:ext cx="10346055" cy="32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500"/>
              </a:lnSpc>
              <a:defRPr sz="1500" b="0">
                <a:solidFill>
                  <a:srgbClr val="5E5E5E"/>
                </a:solidFill>
              </a:defRPr>
            </a:pPr>
            <a:r>
              <a:rPr b="1" dirty="0"/>
              <a:t>Source: </a:t>
            </a:r>
            <a:r>
              <a:rPr dirty="0"/>
              <a:t>GBD 2017 DALYs and HALE Collaborators. </a:t>
            </a:r>
            <a:r>
              <a:rPr i="1" dirty="0"/>
              <a:t>Lancet</a:t>
            </a:r>
            <a:r>
              <a:rPr dirty="0"/>
              <a:t> </a:t>
            </a:r>
            <a:r>
              <a:rPr b="1" dirty="0"/>
              <a:t>392</a:t>
            </a:r>
            <a:r>
              <a:rPr dirty="0"/>
              <a:t>:1859–1922, 2018. </a:t>
            </a:r>
            <a:r>
              <a:rPr dirty="0" err="1"/>
              <a:t>doi</a:t>
            </a:r>
            <a:r>
              <a:rPr dirty="0"/>
              <a:t>: </a:t>
            </a:r>
            <a:r>
              <a:rPr dirty="0">
                <a:hlinkClick r:id="rId2"/>
              </a:rPr>
              <a:t>10.1016/S0140-6736(18)32335-3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A27E25A-9F44-9A46-867A-4159A5B5E312}"/>
              </a:ext>
            </a:extLst>
          </p:cNvPr>
          <p:cNvGrpSpPr/>
          <p:nvPr/>
        </p:nvGrpSpPr>
        <p:grpSpPr>
          <a:xfrm>
            <a:off x="948246" y="1387613"/>
            <a:ext cx="10564882" cy="7918294"/>
            <a:chOff x="948246" y="1387613"/>
            <a:chExt cx="10564882" cy="791829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CA7CBA5-0A29-CD40-BCDE-95DAABE74870}"/>
                </a:ext>
              </a:extLst>
            </p:cNvPr>
            <p:cNvGrpSpPr/>
            <p:nvPr/>
          </p:nvGrpSpPr>
          <p:grpSpPr>
            <a:xfrm>
              <a:off x="948246" y="1387613"/>
              <a:ext cx="10564882" cy="7918294"/>
              <a:chOff x="723396" y="1522523"/>
              <a:chExt cx="10564882" cy="7918294"/>
            </a:xfrm>
          </p:grpSpPr>
          <p:pic>
            <p:nvPicPr>
              <p:cNvPr id="148" name="Screenshot 2019-03-28 at 10.29.06.png" descr="Screenshot 2019-03-28 at 10.29.06.pn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1280795" y="1522523"/>
                <a:ext cx="10007483" cy="7488821"/>
              </a:xfrm>
              <a:prstGeom prst="rect">
                <a:avLst/>
              </a:prstGeom>
              <a:ln w="12700">
                <a:miter lim="400000"/>
              </a:ln>
            </p:spPr>
          </p:pic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A4B702D-0A94-5743-B453-1AD677316C9D}"/>
                  </a:ext>
                </a:extLst>
              </p:cNvPr>
              <p:cNvSpPr/>
              <p:nvPr/>
            </p:nvSpPr>
            <p:spPr>
              <a:xfrm rot="5400000">
                <a:off x="6262615" y="8210404"/>
                <a:ext cx="584896" cy="1448657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4F9C911-C019-124B-BE1D-DC24E2A62DE1}"/>
                  </a:ext>
                </a:extLst>
              </p:cNvPr>
              <p:cNvSpPr/>
              <p:nvPr/>
            </p:nvSpPr>
            <p:spPr>
              <a:xfrm>
                <a:off x="1051691" y="4446305"/>
                <a:ext cx="584896" cy="1448657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F5C44D7-7D83-364A-A19F-12F59817E327}"/>
                  </a:ext>
                </a:extLst>
              </p:cNvPr>
              <p:cNvSpPr txBox="1"/>
              <p:nvPr/>
            </p:nvSpPr>
            <p:spPr>
              <a:xfrm rot="16200000">
                <a:off x="461786" y="4938638"/>
                <a:ext cx="1179810" cy="656590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36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Neue"/>
                  </a:rPr>
                  <a:t>Rank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44BE470-2A44-DB4E-BF55-932187C07305}"/>
                  </a:ext>
                </a:extLst>
              </p:cNvPr>
              <p:cNvSpPr txBox="1"/>
              <p:nvPr/>
            </p:nvSpPr>
            <p:spPr>
              <a:xfrm>
                <a:off x="6209932" y="8784227"/>
                <a:ext cx="1077219" cy="656590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36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Neue"/>
                  </a:rPr>
                  <a:t>Year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480E9EA-FB91-AD46-B600-5613A88C1E71}"/>
                  </a:ext>
                </a:extLst>
              </p:cNvPr>
              <p:cNvSpPr txBox="1"/>
              <p:nvPr/>
            </p:nvSpPr>
            <p:spPr>
              <a:xfrm>
                <a:off x="2381932" y="8417285"/>
                <a:ext cx="904094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Neue"/>
                  </a:rPr>
                  <a:t>1990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1594DD5-FC67-6247-8336-900B9B6C9677}"/>
                  </a:ext>
                </a:extLst>
              </p:cNvPr>
              <p:cNvSpPr txBox="1"/>
              <p:nvPr/>
            </p:nvSpPr>
            <p:spPr>
              <a:xfrm>
                <a:off x="5169481" y="8417284"/>
                <a:ext cx="904094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Neue"/>
                  </a:rPr>
                  <a:t>2000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F7311EB-8DBB-CC49-9840-4691B6C8787E}"/>
                  </a:ext>
                </a:extLst>
              </p:cNvPr>
              <p:cNvSpPr txBox="1"/>
              <p:nvPr/>
            </p:nvSpPr>
            <p:spPr>
              <a:xfrm>
                <a:off x="7859944" y="8417284"/>
                <a:ext cx="904094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Neue"/>
                  </a:rPr>
                  <a:t>2007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AE18D50-FB95-EC44-90B5-1C00539DD6DD}"/>
                  </a:ext>
                </a:extLst>
              </p:cNvPr>
              <p:cNvSpPr txBox="1"/>
              <p:nvPr/>
            </p:nvSpPr>
            <p:spPr>
              <a:xfrm>
                <a:off x="9844075" y="8417283"/>
                <a:ext cx="904094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Neue"/>
                  </a:rPr>
                  <a:t>2017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FC74400-9EC8-8948-9DC1-E27531695691}"/>
                  </a:ext>
                </a:extLst>
              </p:cNvPr>
              <p:cNvSpPr txBox="1"/>
              <p:nvPr/>
            </p:nvSpPr>
            <p:spPr>
              <a:xfrm>
                <a:off x="1485103" y="7209451"/>
                <a:ext cx="302968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8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9</a:t>
                </a:r>
                <a:endPara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A5F7EF1-6037-8A48-A6F5-BBC82727510D}"/>
                  </a:ext>
                </a:extLst>
              </p:cNvPr>
              <p:cNvSpPr txBox="1"/>
              <p:nvPr/>
            </p:nvSpPr>
            <p:spPr>
              <a:xfrm>
                <a:off x="1485103" y="2602313"/>
                <a:ext cx="302968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Neue"/>
                  </a:rPr>
                  <a:t>2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86B4858-59EF-D141-BF08-F33A9267FAD1}"/>
                  </a:ext>
                </a:extLst>
              </p:cNvPr>
              <p:cNvSpPr txBox="1"/>
              <p:nvPr/>
            </p:nvSpPr>
            <p:spPr>
              <a:xfrm>
                <a:off x="1485103" y="6552716"/>
                <a:ext cx="302968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8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8</a:t>
                </a:r>
                <a:endPara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10CA8AB-5C79-D349-8960-9C4D5E2E1B53}"/>
                  </a:ext>
                </a:extLst>
              </p:cNvPr>
              <p:cNvSpPr txBox="1"/>
              <p:nvPr/>
            </p:nvSpPr>
            <p:spPr>
              <a:xfrm>
                <a:off x="1485103" y="5894962"/>
                <a:ext cx="302968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8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7</a:t>
                </a:r>
                <a:endPara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3DA7B00-7BB4-5649-9DF8-3202C1A9B8B1}"/>
                  </a:ext>
                </a:extLst>
              </p:cNvPr>
              <p:cNvSpPr txBox="1"/>
              <p:nvPr/>
            </p:nvSpPr>
            <p:spPr>
              <a:xfrm>
                <a:off x="1485103" y="5234250"/>
                <a:ext cx="302968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Neue"/>
                  </a:rPr>
                  <a:t>6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25BA769-2540-124C-8832-1517DC05BC80}"/>
                  </a:ext>
                </a:extLst>
              </p:cNvPr>
              <p:cNvSpPr txBox="1"/>
              <p:nvPr/>
            </p:nvSpPr>
            <p:spPr>
              <a:xfrm>
                <a:off x="1491030" y="4573538"/>
                <a:ext cx="302968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8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  <a:endPara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128BC9D-E567-4645-AF1D-BE211079E244}"/>
                  </a:ext>
                </a:extLst>
              </p:cNvPr>
              <p:cNvSpPr txBox="1"/>
              <p:nvPr/>
            </p:nvSpPr>
            <p:spPr>
              <a:xfrm>
                <a:off x="1485103" y="3912826"/>
                <a:ext cx="302968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8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4</a:t>
                </a:r>
                <a:endPara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B7F4B34-AE63-094E-BE59-D8B755FE93FC}"/>
                  </a:ext>
                </a:extLst>
              </p:cNvPr>
              <p:cNvSpPr txBox="1"/>
              <p:nvPr/>
            </p:nvSpPr>
            <p:spPr>
              <a:xfrm>
                <a:off x="1485103" y="3252114"/>
                <a:ext cx="302968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8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  <a:endPara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1D0D1D2-84B9-D648-B948-D89BB6724976}"/>
                  </a:ext>
                </a:extLst>
              </p:cNvPr>
              <p:cNvSpPr txBox="1"/>
              <p:nvPr/>
            </p:nvSpPr>
            <p:spPr>
              <a:xfrm>
                <a:off x="1485103" y="1937625"/>
                <a:ext cx="302968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Neue"/>
                  </a:rPr>
                  <a:t>1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12C495F-2D22-E84E-9B11-7E93EA915FB7}"/>
                  </a:ext>
                </a:extLst>
              </p:cNvPr>
              <p:cNvSpPr txBox="1"/>
              <p:nvPr/>
            </p:nvSpPr>
            <p:spPr>
              <a:xfrm>
                <a:off x="1315766" y="7878820"/>
                <a:ext cx="503343" cy="533479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8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  <a:endPara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endParaRPr>
              </a:p>
            </p:txBody>
          </p:sp>
        </p:grpSp>
        <p:sp>
          <p:nvSpPr>
            <p:cNvPr id="25" name="Rectangle">
              <a:extLst>
                <a:ext uri="{FF2B5EF4-FFF2-40B4-BE49-F238E27FC236}">
                  <a16:creationId xmlns:a16="http://schemas.microsoft.com/office/drawing/2014/main" id="{C43390C5-4F3E-3840-8B78-C58DE495BCD5}"/>
                </a:ext>
              </a:extLst>
            </p:cNvPr>
            <p:cNvSpPr/>
            <p:nvPr/>
          </p:nvSpPr>
          <p:spPr>
            <a:xfrm>
              <a:off x="2168132" y="7697497"/>
              <a:ext cx="1836000" cy="612000"/>
            </a:xfrm>
            <a:prstGeom prst="rect">
              <a:avLst/>
            </a:prstGeom>
            <a:noFill/>
            <a:ln w="635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6" name="Rectangle">
              <a:extLst>
                <a:ext uri="{FF2B5EF4-FFF2-40B4-BE49-F238E27FC236}">
                  <a16:creationId xmlns:a16="http://schemas.microsoft.com/office/drawing/2014/main" id="{5025C926-0032-0C45-9E22-82183DD21754}"/>
                </a:ext>
              </a:extLst>
            </p:cNvPr>
            <p:cNvSpPr/>
            <p:nvPr/>
          </p:nvSpPr>
          <p:spPr>
            <a:xfrm>
              <a:off x="4896459" y="7697497"/>
              <a:ext cx="1836000" cy="612000"/>
            </a:xfrm>
            <a:prstGeom prst="rect">
              <a:avLst/>
            </a:prstGeom>
            <a:noFill/>
            <a:ln w="635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7" name="Rectangle">
              <a:extLst>
                <a:ext uri="{FF2B5EF4-FFF2-40B4-BE49-F238E27FC236}">
                  <a16:creationId xmlns:a16="http://schemas.microsoft.com/office/drawing/2014/main" id="{9B4824D4-5E5F-B944-BFCA-2D11201806F7}"/>
                </a:ext>
              </a:extLst>
            </p:cNvPr>
            <p:cNvSpPr/>
            <p:nvPr/>
          </p:nvSpPr>
          <p:spPr>
            <a:xfrm>
              <a:off x="7633831" y="7041211"/>
              <a:ext cx="1836000" cy="612000"/>
            </a:xfrm>
            <a:prstGeom prst="rect">
              <a:avLst/>
            </a:prstGeom>
            <a:noFill/>
            <a:ln w="635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28" name="Rectangle">
              <a:extLst>
                <a:ext uri="{FF2B5EF4-FFF2-40B4-BE49-F238E27FC236}">
                  <a16:creationId xmlns:a16="http://schemas.microsoft.com/office/drawing/2014/main" id="{0F58A4F3-8522-FF41-9277-BBD847DD7729}"/>
                </a:ext>
              </a:extLst>
            </p:cNvPr>
            <p:cNvSpPr/>
            <p:nvPr/>
          </p:nvSpPr>
          <p:spPr>
            <a:xfrm>
              <a:off x="9543012" y="5706938"/>
              <a:ext cx="1836000" cy="612000"/>
            </a:xfrm>
            <a:prstGeom prst="rect">
              <a:avLst/>
            </a:prstGeom>
            <a:noFill/>
            <a:ln w="635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…was bor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18105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…was boring</a:t>
            </a:r>
          </a:p>
        </p:txBody>
      </p:sp>
      <p:pic>
        <p:nvPicPr>
          <p:cNvPr id="152" name="Screenshot 2019-03-28 at 10.29.06.png" descr="Screenshot 2019-03-28 at 10.29.06.png"/>
          <p:cNvPicPr>
            <a:picLocks noChangeAspect="1"/>
          </p:cNvPicPr>
          <p:nvPr/>
        </p:nvPicPr>
        <p:blipFill>
          <a:blip r:embed="rId2">
            <a:extLst/>
          </a:blip>
          <a:srcRect l="14960" t="26595" r="35575" b="26596"/>
          <a:stretch>
            <a:fillRect/>
          </a:stretch>
        </p:blipFill>
        <p:spPr>
          <a:xfrm>
            <a:off x="1077912" y="1513053"/>
            <a:ext cx="10848976" cy="76827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153" name="Source: picgifs.com (Fight Club)"/>
          <p:cNvSpPr txBox="1"/>
          <p:nvPr/>
        </p:nvSpPr>
        <p:spPr>
          <a:xfrm>
            <a:off x="584200" y="9273762"/>
            <a:ext cx="2880741" cy="32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500"/>
              </a:lnSpc>
              <a:defRPr sz="1500" b="0">
                <a:solidFill>
                  <a:srgbClr val="5E5E5E"/>
                </a:solidFill>
              </a:defRPr>
            </a:pPr>
            <a:r>
              <a:rPr b="1"/>
              <a:t>Source: </a:t>
            </a:r>
            <a:r>
              <a:t>picgifs.com (Fight Club)</a:t>
            </a:r>
          </a:p>
        </p:txBody>
      </p:sp>
      <p:pic>
        <p:nvPicPr>
          <p:cNvPr id="154" name="fight-club.gif" descr="fight-club.gif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3212" y="3505200"/>
            <a:ext cx="7978376" cy="33509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dding some ac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18105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Adding some action</a:t>
            </a:r>
          </a:p>
        </p:txBody>
      </p:sp>
      <p:sp>
        <p:nvSpPr>
          <p:cNvPr id="157" name="Source: https://github.com/thomasp85/gganimate"/>
          <p:cNvSpPr txBox="1"/>
          <p:nvPr/>
        </p:nvSpPr>
        <p:spPr>
          <a:xfrm>
            <a:off x="584200" y="9273762"/>
            <a:ext cx="4423411" cy="32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500"/>
              </a:lnSpc>
              <a:defRPr sz="1500" b="0">
                <a:solidFill>
                  <a:srgbClr val="5E5E5E"/>
                </a:solidFill>
              </a:defRPr>
            </a:pPr>
            <a:r>
              <a:rPr b="1"/>
              <a:t>Source: </a:t>
            </a:r>
            <a:r>
              <a:t>https://github.com/thomasp85/gganimate</a:t>
            </a:r>
          </a:p>
        </p:txBody>
      </p:sp>
      <p:pic>
        <p:nvPicPr>
          <p:cNvPr id="158" name="Screenshot 2019-03-28 at 12.24.28.png" descr="Screenshot 2019-03-28 at 12.24.2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8800" y="1813615"/>
            <a:ext cx="11302844" cy="22560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Screenshot 2019-03-28 at 12.25.07.png" descr="Screenshot 2019-03-28 at 12.25.0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25667" y="4448237"/>
            <a:ext cx="2026251" cy="30620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Screenshot 2019-03-28 at 12.27.52.png" descr="Screenshot 2019-03-28 at 12.27.5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101157" y="4614102"/>
            <a:ext cx="1898415" cy="2252596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Line"/>
          <p:cNvSpPr/>
          <p:nvPr/>
        </p:nvSpPr>
        <p:spPr>
          <a:xfrm>
            <a:off x="5283043" y="4020830"/>
            <a:ext cx="1854357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62" name="Screenshot 2019-03-29 at 11.43.15.png" descr="Screenshot 2019-03-29 at 11.43.15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30997" y="4068960"/>
            <a:ext cx="5155480" cy="3841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ransition_reveal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18105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transition_reveal</a:t>
            </a:r>
          </a:p>
        </p:txBody>
      </p:sp>
      <p:sp>
        <p:nvSpPr>
          <p:cNvPr id="188" name="Source: https://github.com/thomasp85/gganimate/wiki/Temperature-time-series"/>
          <p:cNvSpPr txBox="1"/>
          <p:nvPr/>
        </p:nvSpPr>
        <p:spPr>
          <a:xfrm>
            <a:off x="584200" y="9273762"/>
            <a:ext cx="6956489" cy="32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500"/>
              </a:lnSpc>
              <a:defRPr sz="1500" b="0">
                <a:solidFill>
                  <a:srgbClr val="5E5E5E"/>
                </a:solidFill>
              </a:defRPr>
            </a:pPr>
            <a:r>
              <a:rPr b="1"/>
              <a:t>Source: </a:t>
            </a:r>
            <a:r>
              <a:t>https://github.com/thomasp85/gganimate/wiki/Temperature-time-series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864645B-C889-9744-A550-B5917D48DCF1}"/>
              </a:ext>
            </a:extLst>
          </p:cNvPr>
          <p:cNvGrpSpPr/>
          <p:nvPr/>
        </p:nvGrpSpPr>
        <p:grpSpPr>
          <a:xfrm>
            <a:off x="2027304" y="1435051"/>
            <a:ext cx="8950191" cy="7867718"/>
            <a:chOff x="1502117" y="1633927"/>
            <a:chExt cx="8950191" cy="786771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2040DCF-D0D7-414A-9CBE-7E42EDD30855}"/>
                </a:ext>
              </a:extLst>
            </p:cNvPr>
            <p:cNvGrpSpPr/>
            <p:nvPr/>
          </p:nvGrpSpPr>
          <p:grpSpPr>
            <a:xfrm>
              <a:off x="2216258" y="1633927"/>
              <a:ext cx="8236050" cy="7631966"/>
              <a:chOff x="2216258" y="1633927"/>
              <a:chExt cx="8236050" cy="7631966"/>
            </a:xfrm>
          </p:grpSpPr>
          <p:pic>
            <p:nvPicPr>
              <p:cNvPr id="187" name="wiggle_plot.gif" descr="wiggle_plot.gif"/>
              <p:cNvPicPr>
                <a:picLocks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2552492" y="1633927"/>
                <a:ext cx="7899816" cy="7300210"/>
              </a:xfrm>
              <a:prstGeom prst="rect">
                <a:avLst/>
              </a:prstGeom>
              <a:ln w="12700">
                <a:miter lim="400000"/>
              </a:ln>
            </p:spPr>
          </p:pic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80695E4E-1A11-0A4D-B950-201F8E30B0B5}"/>
                  </a:ext>
                </a:extLst>
              </p:cNvPr>
              <p:cNvSpPr/>
              <p:nvPr/>
            </p:nvSpPr>
            <p:spPr>
              <a:xfrm>
                <a:off x="2216258" y="1766807"/>
                <a:ext cx="914400" cy="6741762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E33B2D2-30CC-F740-84B7-0CF09E8642DB}"/>
                  </a:ext>
                </a:extLst>
              </p:cNvPr>
              <p:cNvSpPr/>
              <p:nvPr/>
            </p:nvSpPr>
            <p:spPr>
              <a:xfrm rot="5400000">
                <a:off x="5920337" y="5437812"/>
                <a:ext cx="914400" cy="6741762"/>
              </a:xfrm>
              <a:prstGeom prst="rect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5842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1B51F27-DE81-D341-BCA2-C56E2B4FB2FE}"/>
                </a:ext>
              </a:extLst>
            </p:cNvPr>
            <p:cNvSpPr txBox="1"/>
            <p:nvPr/>
          </p:nvSpPr>
          <p:spPr>
            <a:xfrm rot="16200000">
              <a:off x="15011" y="4251359"/>
              <a:ext cx="3630802" cy="656590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Temperature (ºF)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BED843C-50E8-BB40-9761-372EAE96A121}"/>
                </a:ext>
              </a:extLst>
            </p:cNvPr>
            <p:cNvSpPr txBox="1"/>
            <p:nvPr/>
          </p:nvSpPr>
          <p:spPr>
            <a:xfrm>
              <a:off x="5782420" y="8845055"/>
              <a:ext cx="923330" cy="656590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6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Day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3125FE3-1B7B-3C4F-AF28-E392F653777D}"/>
                </a:ext>
              </a:extLst>
            </p:cNvPr>
            <p:cNvSpPr txBox="1"/>
            <p:nvPr/>
          </p:nvSpPr>
          <p:spPr>
            <a:xfrm>
              <a:off x="6991867" y="8469694"/>
              <a:ext cx="503343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800" b="0" dirty="0">
                  <a:latin typeface="Arial" panose="020B0604020202020204" pitchFamily="34" charset="0"/>
                  <a:cs typeface="Arial" panose="020B0604020202020204" pitchFamily="34" charset="0"/>
                </a:rPr>
                <a:t>20</a:t>
              </a:r>
              <a:endPara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Neue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382B47E-DF61-7D44-9F75-377A1E80C4D7}"/>
                </a:ext>
              </a:extLst>
            </p:cNvPr>
            <p:cNvSpPr txBox="1"/>
            <p:nvPr/>
          </p:nvSpPr>
          <p:spPr>
            <a:xfrm>
              <a:off x="4787412" y="8469694"/>
              <a:ext cx="904094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10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46691DD-8CC6-BF46-AA5E-8EE855A24FD0}"/>
                </a:ext>
              </a:extLst>
            </p:cNvPr>
            <p:cNvSpPr txBox="1"/>
            <p:nvPr/>
          </p:nvSpPr>
          <p:spPr>
            <a:xfrm>
              <a:off x="9035902" y="8469694"/>
              <a:ext cx="503343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30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014A60E-3CB5-4146-9B45-2A4886D2F41B}"/>
                </a:ext>
              </a:extLst>
            </p:cNvPr>
            <p:cNvSpPr txBox="1"/>
            <p:nvPr/>
          </p:nvSpPr>
          <p:spPr>
            <a:xfrm>
              <a:off x="2615123" y="4458185"/>
              <a:ext cx="503343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80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F7683C3-1D2B-5B4F-B749-833A9FC55D05}"/>
                </a:ext>
              </a:extLst>
            </p:cNvPr>
            <p:cNvSpPr txBox="1"/>
            <p:nvPr/>
          </p:nvSpPr>
          <p:spPr>
            <a:xfrm>
              <a:off x="2615121" y="7344960"/>
              <a:ext cx="503343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60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1FE19BF-4046-8348-B5D3-BC597AE95D9C}"/>
                </a:ext>
              </a:extLst>
            </p:cNvPr>
            <p:cNvSpPr txBox="1"/>
            <p:nvPr/>
          </p:nvSpPr>
          <p:spPr>
            <a:xfrm>
              <a:off x="2615122" y="5901728"/>
              <a:ext cx="503343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800" b="0" dirty="0">
                  <a:latin typeface="Arial" panose="020B0604020202020204" pitchFamily="34" charset="0"/>
                  <a:cs typeface="Arial" panose="020B0604020202020204" pitchFamily="34" charset="0"/>
                </a:rPr>
                <a:t>70</a:t>
              </a:r>
              <a:endPara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Neue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7B42329-B000-ED46-9C09-0D92B967CD2B}"/>
                </a:ext>
              </a:extLst>
            </p:cNvPr>
            <p:cNvSpPr txBox="1"/>
            <p:nvPr/>
          </p:nvSpPr>
          <p:spPr>
            <a:xfrm>
              <a:off x="2615124" y="3014642"/>
              <a:ext cx="503343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Neue"/>
                </a:rPr>
                <a:t>90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986E0A8-75FD-F54C-AEA0-CA707591E461}"/>
                </a:ext>
              </a:extLst>
            </p:cNvPr>
            <p:cNvSpPr txBox="1"/>
            <p:nvPr/>
          </p:nvSpPr>
          <p:spPr>
            <a:xfrm>
              <a:off x="3036728" y="8469694"/>
              <a:ext cx="302968" cy="533479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800" b="0" dirty="0"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  <a:endPara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Neue"/>
              </a:endParaRP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ransition_reveal + ggrepel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181051"/>
          </a:xfrm>
          <a:prstGeom prst="rect">
            <a:avLst/>
          </a:prstGeom>
        </p:spPr>
        <p:txBody>
          <a:bodyPr/>
          <a:lstStyle/>
          <a:p>
            <a:pPr>
              <a:defRPr sz="6000"/>
            </a:pPr>
            <a:r>
              <a:t>transition_reveal +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ggrepel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A3A8779-876F-444F-B96D-0D6B56F3A278}"/>
              </a:ext>
            </a:extLst>
          </p:cNvPr>
          <p:cNvGrpSpPr/>
          <p:nvPr/>
        </p:nvGrpSpPr>
        <p:grpSpPr>
          <a:xfrm>
            <a:off x="712069" y="1586640"/>
            <a:ext cx="11190118" cy="7912960"/>
            <a:chOff x="442249" y="1586640"/>
            <a:chExt cx="11190118" cy="7912960"/>
          </a:xfrm>
        </p:grpSpPr>
        <p:pic>
          <p:nvPicPr>
            <p:cNvPr id="191" name="Screenshot 2019-03-29 at 12.22.05.png" descr="Screenshot 2019-03-29 at 12.22.05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r="35878"/>
            <a:stretch>
              <a:fillRect/>
            </a:stretch>
          </p:blipFill>
          <p:spPr>
            <a:xfrm>
              <a:off x="3620477" y="1586640"/>
              <a:ext cx="8011890" cy="791296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CEFB9A2-AFC5-B94B-A869-E38A494CDCA4}"/>
                </a:ext>
              </a:extLst>
            </p:cNvPr>
            <p:cNvSpPr txBox="1"/>
            <p:nvPr/>
          </p:nvSpPr>
          <p:spPr>
            <a:xfrm>
              <a:off x="442249" y="2936939"/>
              <a:ext cx="1586973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800" dirty="0">
                  <a:solidFill>
                    <a:srgbClr val="0070C0"/>
                  </a:solidFill>
                </a:rPr>
                <a:t>Line plot</a:t>
              </a:r>
              <a:endParaRPr kumimoji="0" lang="en-US" sz="28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sym typeface="Helvetica Neue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ED33713-576B-B24C-924C-8FA3FE1751BF}"/>
                </a:ext>
              </a:extLst>
            </p:cNvPr>
            <p:cNvSpPr txBox="1"/>
            <p:nvPr/>
          </p:nvSpPr>
          <p:spPr>
            <a:xfrm>
              <a:off x="442249" y="5009641"/>
              <a:ext cx="2818080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800" dirty="0">
                  <a:solidFill>
                    <a:srgbClr val="0070C0"/>
                  </a:solidFill>
                </a:rPr>
                <a:t>Repelling labels</a:t>
              </a:r>
              <a:endParaRPr kumimoji="0" lang="en-US" sz="28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sym typeface="Helvetica Neue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63C054B-4BD5-354F-8831-E9E10CC83EED}"/>
                </a:ext>
              </a:extLst>
            </p:cNvPr>
            <p:cNvSpPr txBox="1"/>
            <p:nvPr/>
          </p:nvSpPr>
          <p:spPr>
            <a:xfrm>
              <a:off x="1112843" y="3406437"/>
              <a:ext cx="1481175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800" dirty="0">
                  <a:solidFill>
                    <a:srgbClr val="0070C0"/>
                  </a:solidFill>
                </a:rPr>
                <a:t>+ points</a:t>
              </a:r>
              <a:endParaRPr kumimoji="0" lang="en-US" sz="2800" b="1" i="0" u="none" strike="noStrike" cap="none" spc="0" normalizeH="0" baseline="0" dirty="0">
                <a:ln>
                  <a:noFill/>
                </a:ln>
                <a:solidFill>
                  <a:srgbClr val="0070C0"/>
                </a:solidFill>
                <a:effectLst/>
                <a:uFillTx/>
                <a:sym typeface="Helvetica Neue"/>
              </a:endParaRPr>
            </a:p>
          </p:txBody>
        </p:sp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23F11026-A035-5A40-ABBF-E1E848387DC0}"/>
                </a:ext>
              </a:extLst>
            </p:cNvPr>
            <p:cNvSpPr/>
            <p:nvPr/>
          </p:nvSpPr>
          <p:spPr>
            <a:xfrm>
              <a:off x="3507699" y="2907525"/>
              <a:ext cx="374754" cy="1469603"/>
            </a:xfrm>
            <a:prstGeom prst="leftBrace">
              <a:avLst/>
            </a:prstGeom>
            <a:noFill/>
            <a:ln w="44450" cap="flat">
              <a:solidFill>
                <a:srgbClr val="0070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AEE609E0-CFC0-6A4D-AB07-CE1EFFF01E95}"/>
                </a:ext>
              </a:extLst>
            </p:cNvPr>
            <p:cNvSpPr/>
            <p:nvPr/>
          </p:nvSpPr>
          <p:spPr>
            <a:xfrm>
              <a:off x="3507699" y="4445416"/>
              <a:ext cx="374754" cy="1805482"/>
            </a:xfrm>
            <a:prstGeom prst="leftBrace">
              <a:avLst/>
            </a:prstGeom>
            <a:noFill/>
            <a:ln w="44450" cap="flat">
              <a:solidFill>
                <a:srgbClr val="0070C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</p:grp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B3AF29A-8A12-A345-8208-BDB13356C83D}"/>
              </a:ext>
            </a:extLst>
          </p:cNvPr>
          <p:cNvSpPr/>
          <p:nvPr/>
        </p:nvSpPr>
        <p:spPr>
          <a:xfrm>
            <a:off x="3530149" y="1509993"/>
            <a:ext cx="674557" cy="590233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Helvetica Neue Medium"/>
              </a:rPr>
              <a:t>p1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ransition_reveal + ggrepel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181051"/>
          </a:xfrm>
          <a:prstGeom prst="rect">
            <a:avLst/>
          </a:prstGeom>
        </p:spPr>
        <p:txBody>
          <a:bodyPr/>
          <a:lstStyle/>
          <a:p>
            <a:pPr>
              <a:defRPr sz="6000"/>
            </a:pPr>
            <a:r>
              <a:t>transition_reveal +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ggrepel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C5A45C-8DE3-E140-B495-4642BD0B682E}"/>
              </a:ext>
            </a:extLst>
          </p:cNvPr>
          <p:cNvGrpSpPr>
            <a:grpSpLocks noChangeAspect="1"/>
          </p:cNvGrpSpPr>
          <p:nvPr/>
        </p:nvGrpSpPr>
        <p:grpSpPr>
          <a:xfrm>
            <a:off x="1742831" y="3474578"/>
            <a:ext cx="10775531" cy="972000"/>
            <a:chOff x="3330315" y="2489025"/>
            <a:chExt cx="9514250" cy="858227"/>
          </a:xfrm>
        </p:grpSpPr>
        <p:pic>
          <p:nvPicPr>
            <p:cNvPr id="192" name="Screenshot 2019-03-29 at 12.18.08.png" descr="Screenshot 2019-03-29 at 12.18.08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b="79150"/>
            <a:stretch>
              <a:fillRect/>
            </a:stretch>
          </p:blipFill>
          <p:spPr>
            <a:xfrm>
              <a:off x="3677246" y="2489025"/>
              <a:ext cx="9167319" cy="858227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AB9B5894-25F5-B145-8BB9-F9429EC9FDC7}"/>
                </a:ext>
              </a:extLst>
            </p:cNvPr>
            <p:cNvSpPr/>
            <p:nvPr/>
          </p:nvSpPr>
          <p:spPr>
            <a:xfrm>
              <a:off x="6100997" y="2647175"/>
              <a:ext cx="631811" cy="504000"/>
            </a:xfrm>
            <a:prstGeom prst="round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  <a:sym typeface="Helvetica Neue Medium"/>
                </a:rPr>
                <a:t>p1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1E38EF8D-D650-0B4D-B019-E044A4035145}"/>
                </a:ext>
              </a:extLst>
            </p:cNvPr>
            <p:cNvSpPr/>
            <p:nvPr/>
          </p:nvSpPr>
          <p:spPr>
            <a:xfrm>
              <a:off x="3330315" y="2647175"/>
              <a:ext cx="2261017" cy="504000"/>
            </a:xfrm>
            <a:prstGeom prst="roundRect">
              <a:avLst/>
            </a:prstGeom>
            <a:solidFill>
              <a:srgbClr val="C00000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  <a:sym typeface="Helvetica Neue Medium"/>
                </a:rPr>
                <a:t>P1_reveal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6E469C3-30B7-614E-95C6-160947A042EF}"/>
              </a:ext>
            </a:extLst>
          </p:cNvPr>
          <p:cNvGrpSpPr/>
          <p:nvPr/>
        </p:nvGrpSpPr>
        <p:grpSpPr>
          <a:xfrm>
            <a:off x="952500" y="1629921"/>
            <a:ext cx="1588957" cy="914400"/>
            <a:chOff x="952500" y="1435051"/>
            <a:chExt cx="1588957" cy="914400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C124E69B-16F0-8B48-9DAB-EAC1A3D501E2}"/>
                </a:ext>
              </a:extLst>
            </p:cNvPr>
            <p:cNvSpPr/>
            <p:nvPr/>
          </p:nvSpPr>
          <p:spPr>
            <a:xfrm>
              <a:off x="952500" y="1602956"/>
              <a:ext cx="674557" cy="590233"/>
            </a:xfrm>
            <a:prstGeom prst="round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  <a:sym typeface="Helvetica Neue Medium"/>
                </a:rPr>
                <a:t>p1</a:t>
              </a:r>
            </a:p>
          </p:txBody>
        </p:sp>
        <p:pic>
          <p:nvPicPr>
            <p:cNvPr id="5" name="Graphic 4" descr="Statistics">
              <a:extLst>
                <a:ext uri="{FF2B5EF4-FFF2-40B4-BE49-F238E27FC236}">
                  <a16:creationId xmlns:a16="http://schemas.microsoft.com/office/drawing/2014/main" id="{9233CE8D-B613-AB4C-AB45-00DAE290D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627057" y="1435051"/>
              <a:ext cx="914400" cy="914400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C98EFEC-6AA5-EF41-B0A8-4BD9CCE9E820}"/>
              </a:ext>
            </a:extLst>
          </p:cNvPr>
          <p:cNvGrpSpPr>
            <a:grpSpLocks noChangeAspect="1"/>
          </p:cNvGrpSpPr>
          <p:nvPr/>
        </p:nvGrpSpPr>
        <p:grpSpPr>
          <a:xfrm>
            <a:off x="4850835" y="5585979"/>
            <a:ext cx="4928039" cy="3420000"/>
            <a:chOff x="6694709" y="5405513"/>
            <a:chExt cx="4353685" cy="3021404"/>
          </a:xfrm>
        </p:grpSpPr>
        <p:pic>
          <p:nvPicPr>
            <p:cNvPr id="193" name="Screenshot 2019-03-29 at 12.18.08.png" descr="Screenshot 2019-03-29 at 12.18.08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t="24628" r="51233"/>
            <a:stretch>
              <a:fillRect/>
            </a:stretch>
          </p:blipFill>
          <p:spPr>
            <a:xfrm>
              <a:off x="6694709" y="5405513"/>
              <a:ext cx="4353685" cy="3021404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06900C7B-072C-ED42-B412-F4D19EA51EE4}"/>
                </a:ext>
              </a:extLst>
            </p:cNvPr>
            <p:cNvSpPr/>
            <p:nvPr/>
          </p:nvSpPr>
          <p:spPr>
            <a:xfrm>
              <a:off x="8089967" y="5420528"/>
              <a:ext cx="2261017" cy="504000"/>
            </a:xfrm>
            <a:prstGeom prst="roundRect">
              <a:avLst/>
            </a:prstGeom>
            <a:solidFill>
              <a:srgbClr val="C00000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80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  <a:sym typeface="Helvetica Neue Medium"/>
                </a:rPr>
                <a:t>P1_reveal</a:t>
              </a:r>
            </a:p>
          </p:txBody>
        </p:sp>
      </p:grpSp>
      <p:sp>
        <p:nvSpPr>
          <p:cNvPr id="13" name="Arc 12">
            <a:extLst>
              <a:ext uri="{FF2B5EF4-FFF2-40B4-BE49-F238E27FC236}">
                <a16:creationId xmlns:a16="http://schemas.microsoft.com/office/drawing/2014/main" id="{AAE6B2C8-7B51-F140-B6AF-562BBBA9DD8B}"/>
              </a:ext>
            </a:extLst>
          </p:cNvPr>
          <p:cNvSpPr/>
          <p:nvPr/>
        </p:nvSpPr>
        <p:spPr>
          <a:xfrm>
            <a:off x="486438" y="2068643"/>
            <a:ext cx="4730139" cy="2683239"/>
          </a:xfrm>
          <a:prstGeom prst="arc">
            <a:avLst>
              <a:gd name="adj1" fmla="val 16200000"/>
              <a:gd name="adj2" fmla="val 223391"/>
            </a:avLst>
          </a:prstGeom>
          <a:noFill/>
          <a:ln w="101600" cap="flat">
            <a:solidFill>
              <a:srgbClr val="0070C0"/>
            </a:solidFill>
            <a:prstDash val="solid"/>
            <a:miter lim="400000"/>
            <a:headEnd type="none" w="med" len="med"/>
            <a:tailEnd type="triangle" w="med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C01D5F21-6D60-024A-8E75-98B2B6C4B439}"/>
              </a:ext>
            </a:extLst>
          </p:cNvPr>
          <p:cNvSpPr/>
          <p:nvPr/>
        </p:nvSpPr>
        <p:spPr>
          <a:xfrm rot="10800000">
            <a:off x="3580100" y="3597053"/>
            <a:ext cx="1058995" cy="1323773"/>
          </a:xfrm>
          <a:prstGeom prst="arc">
            <a:avLst>
              <a:gd name="adj1" fmla="val 16173795"/>
              <a:gd name="adj2" fmla="val 0"/>
            </a:avLst>
          </a:prstGeom>
          <a:noFill/>
          <a:ln w="101600" cap="flat">
            <a:solidFill>
              <a:srgbClr val="C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B6520170-62F1-3746-A378-44C092272C3F}"/>
              </a:ext>
            </a:extLst>
          </p:cNvPr>
          <p:cNvSpPr/>
          <p:nvPr/>
        </p:nvSpPr>
        <p:spPr>
          <a:xfrm>
            <a:off x="6791254" y="4876800"/>
            <a:ext cx="1058995" cy="1323773"/>
          </a:xfrm>
          <a:prstGeom prst="arc">
            <a:avLst/>
          </a:prstGeom>
          <a:noFill/>
          <a:ln w="101600" cap="flat">
            <a:solidFill>
              <a:srgbClr val="C00000"/>
            </a:solidFill>
            <a:prstDash val="solid"/>
            <a:miter lim="400000"/>
            <a:headEnd type="none" w="med" len="med"/>
            <a:tailEnd type="triangle" w="med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4D90E4-857D-B04F-91D8-175E034E7898}"/>
              </a:ext>
            </a:extLst>
          </p:cNvPr>
          <p:cNvCxnSpPr>
            <a:cxnSpLocks/>
            <a:stCxn id="23" idx="0"/>
            <a:endCxn id="28" idx="0"/>
          </p:cNvCxnSpPr>
          <p:nvPr/>
        </p:nvCxnSpPr>
        <p:spPr>
          <a:xfrm flipV="1">
            <a:off x="4114643" y="4876800"/>
            <a:ext cx="3206108" cy="43996"/>
          </a:xfrm>
          <a:prstGeom prst="line">
            <a:avLst/>
          </a:prstGeom>
          <a:noFill/>
          <a:ln w="101600" cap="flat">
            <a:solidFill>
              <a:srgbClr val="C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23702619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274</Words>
  <Application>Microsoft Macintosh PowerPoint</Application>
  <PresentationFormat>Custom</PresentationFormat>
  <Paragraphs>74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Helvetica Light</vt:lpstr>
      <vt:lpstr>Helvetica Neue</vt:lpstr>
      <vt:lpstr>Helvetica Neue Light</vt:lpstr>
      <vt:lpstr>Helvetica Neue Medium</vt:lpstr>
      <vt:lpstr>Helvetica Neue Thin</vt:lpstr>
      <vt:lpstr>Menlo</vt:lpstr>
      <vt:lpstr>White</vt:lpstr>
      <vt:lpstr>PowerPoint Presentation</vt:lpstr>
      <vt:lpstr>The template</vt:lpstr>
      <vt:lpstr>The data source</vt:lpstr>
      <vt:lpstr>What I got</vt:lpstr>
      <vt:lpstr>…was boring</vt:lpstr>
      <vt:lpstr>Adding some action</vt:lpstr>
      <vt:lpstr>transition_reveal</vt:lpstr>
      <vt:lpstr>transition_reveal + ggrepel</vt:lpstr>
      <vt:lpstr>transition_reveal + ggrepel</vt:lpstr>
      <vt:lpstr>transition_reveal + ggrepel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Peter Kamerman</cp:lastModifiedBy>
  <cp:revision>13</cp:revision>
  <dcterms:modified xsi:type="dcterms:W3CDTF">2019-04-04T09:16:08Z</dcterms:modified>
</cp:coreProperties>
</file>